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27CC9B-EF82-436B-8179-2A0776559F87}"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231743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7CC9B-EF82-436B-8179-2A0776559F87}"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3501989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7CC9B-EF82-436B-8179-2A0776559F87}"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263171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7CC9B-EF82-436B-8179-2A0776559F87}"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41767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27CC9B-EF82-436B-8179-2A0776559F87}"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408543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27CC9B-EF82-436B-8179-2A0776559F87}"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3561506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27CC9B-EF82-436B-8179-2A0776559F87}" type="datetimeFigureOut">
              <a:rPr lang="en-IN" smtClean="0"/>
              <a:t>08-11-2022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381703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27CC9B-EF82-436B-8179-2A0776559F87}" type="datetimeFigureOut">
              <a:rPr lang="en-IN" smtClean="0"/>
              <a:t>08-11-2022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295986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7CC9B-EF82-436B-8179-2A0776559F87}" type="datetimeFigureOut">
              <a:rPr lang="en-IN" smtClean="0"/>
              <a:t>08-11-2022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94228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7CC9B-EF82-436B-8179-2A0776559F87}"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1933975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7CC9B-EF82-436B-8179-2A0776559F87}"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7B79-A2CE-4E00-B3C3-A529F354FB0D}" type="slidenum">
              <a:rPr lang="en-IN" smtClean="0"/>
              <a:t>‹#›</a:t>
            </a:fld>
            <a:endParaRPr lang="en-IN"/>
          </a:p>
        </p:txBody>
      </p:sp>
    </p:spTree>
    <p:extLst>
      <p:ext uri="{BB962C8B-B14F-4D97-AF65-F5344CB8AC3E}">
        <p14:creationId xmlns:p14="http://schemas.microsoft.com/office/powerpoint/2010/main" val="232315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7CC9B-EF82-436B-8179-2A0776559F87}" type="datetimeFigureOut">
              <a:rPr lang="en-IN" smtClean="0"/>
              <a:t>08-11-2022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07B79-A2CE-4E00-B3C3-A529F354FB0D}" type="slidenum">
              <a:rPr lang="en-IN" smtClean="0"/>
              <a:t>‹#›</a:t>
            </a:fld>
            <a:endParaRPr lang="en-IN"/>
          </a:p>
        </p:txBody>
      </p:sp>
    </p:spTree>
    <p:extLst>
      <p:ext uri="{BB962C8B-B14F-4D97-AF65-F5344CB8AC3E}">
        <p14:creationId xmlns:p14="http://schemas.microsoft.com/office/powerpoint/2010/main" val="42242593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C217-C378-4A1A-9B5A-CAA0096400ED}"/>
              </a:ext>
            </a:extLst>
          </p:cNvPr>
          <p:cNvSpPr>
            <a:spLocks noGrp="1"/>
          </p:cNvSpPr>
          <p:nvPr>
            <p:ph type="ctrTitle"/>
          </p:nvPr>
        </p:nvSpPr>
        <p:spPr>
          <a:xfrm>
            <a:off x="1524000" y="1528033"/>
            <a:ext cx="9144000" cy="1727929"/>
          </a:xfrm>
        </p:spPr>
        <p:txBody>
          <a:bodyPr>
            <a:normAutofit fontScale="90000"/>
          </a:bodyPr>
          <a:lstStyle/>
          <a:p>
            <a:r>
              <a:rPr lang="en-US" dirty="0">
                <a:solidFill>
                  <a:srgbClr val="FFFF00"/>
                </a:solidFill>
                <a:latin typeface="Comic Sans MS" panose="030F0702030302020204" pitchFamily="66" charset="0"/>
              </a:rPr>
              <a:t>Fraud News Detection with </a:t>
            </a:r>
            <a:br>
              <a:rPr lang="en-US" dirty="0">
                <a:solidFill>
                  <a:srgbClr val="FFFF00"/>
                </a:solidFill>
                <a:latin typeface="Comic Sans MS" panose="030F0702030302020204" pitchFamily="66" charset="0"/>
              </a:rPr>
            </a:br>
            <a:r>
              <a:rPr lang="en-US" dirty="0">
                <a:solidFill>
                  <a:srgbClr val="FFFF00"/>
                </a:solidFill>
                <a:latin typeface="Comic Sans MS" panose="030F0702030302020204" pitchFamily="66" charset="0"/>
              </a:rPr>
              <a:t>GNN</a:t>
            </a:r>
            <a:br>
              <a:rPr lang="en-US" dirty="0"/>
            </a:br>
            <a:endParaRPr lang="en-IN" dirty="0"/>
          </a:p>
        </p:txBody>
      </p:sp>
      <p:sp>
        <p:nvSpPr>
          <p:cNvPr id="3" name="Subtitle 2">
            <a:extLst>
              <a:ext uri="{FF2B5EF4-FFF2-40B4-BE49-F238E27FC236}">
                <a16:creationId xmlns:a16="http://schemas.microsoft.com/office/drawing/2014/main" id="{D65F22F0-F77D-4D75-B737-25AD08463AEA}"/>
              </a:ext>
            </a:extLst>
          </p:cNvPr>
          <p:cNvSpPr>
            <a:spLocks noGrp="1"/>
          </p:cNvSpPr>
          <p:nvPr>
            <p:ph type="subTitle" idx="1"/>
          </p:nvPr>
        </p:nvSpPr>
        <p:spPr/>
        <p:txBody>
          <a:bodyPr/>
          <a:lstStyle/>
          <a:p>
            <a:pPr marL="342900" indent="-342900">
              <a:buFont typeface="Arial" panose="020B0604020202020204" pitchFamily="34" charset="0"/>
              <a:buChar char="•"/>
            </a:pPr>
            <a:r>
              <a:rPr lang="en-US" dirty="0"/>
              <a:t>Yash Shankar </a:t>
            </a:r>
            <a:r>
              <a:rPr lang="en-US" dirty="0" err="1"/>
              <a:t>Tiwary</a:t>
            </a:r>
            <a:endParaRPr lang="en-US" dirty="0"/>
          </a:p>
          <a:p>
            <a:pPr marL="342900" indent="-342900">
              <a:buFont typeface="Arial" panose="020B0604020202020204" pitchFamily="34" charset="0"/>
              <a:buChar char="•"/>
            </a:pPr>
            <a:endParaRPr lang="en-IN" dirty="0"/>
          </a:p>
        </p:txBody>
      </p:sp>
      <p:sp>
        <p:nvSpPr>
          <p:cNvPr id="4" name="Subtitle 2">
            <a:extLst>
              <a:ext uri="{FF2B5EF4-FFF2-40B4-BE49-F238E27FC236}">
                <a16:creationId xmlns:a16="http://schemas.microsoft.com/office/drawing/2014/main" id="{5B821CD3-5238-4A9E-AB5B-1E25D1560495}"/>
              </a:ext>
            </a:extLst>
          </p:cNvPr>
          <p:cNvSpPr txBox="1">
            <a:spLocks/>
          </p:cNvSpPr>
          <p:nvPr/>
        </p:nvSpPr>
        <p:spPr>
          <a:xfrm>
            <a:off x="3447535" y="3525795"/>
            <a:ext cx="1280984" cy="5313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By :</a:t>
            </a:r>
            <a:endParaRPr lang="en-IN" dirty="0"/>
          </a:p>
        </p:txBody>
      </p:sp>
    </p:spTree>
    <p:extLst>
      <p:ext uri="{BB962C8B-B14F-4D97-AF65-F5344CB8AC3E}">
        <p14:creationId xmlns:p14="http://schemas.microsoft.com/office/powerpoint/2010/main" val="101176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F925DE-22A3-4711-B0E5-61E3226A6917}"/>
              </a:ext>
            </a:extLst>
          </p:cNvPr>
          <p:cNvPicPr>
            <a:picLocks noChangeAspect="1"/>
          </p:cNvPicPr>
          <p:nvPr/>
        </p:nvPicPr>
        <p:blipFill>
          <a:blip r:embed="rId2"/>
          <a:stretch>
            <a:fillRect/>
          </a:stretch>
        </p:blipFill>
        <p:spPr>
          <a:xfrm>
            <a:off x="2400300" y="1604962"/>
            <a:ext cx="7391400" cy="3648075"/>
          </a:xfrm>
          <a:prstGeom prst="rect">
            <a:avLst/>
          </a:prstGeom>
        </p:spPr>
      </p:pic>
    </p:spTree>
    <p:extLst>
      <p:ext uri="{BB962C8B-B14F-4D97-AF65-F5344CB8AC3E}">
        <p14:creationId xmlns:p14="http://schemas.microsoft.com/office/powerpoint/2010/main" val="115415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07DF30-A5A9-4E91-BF8E-157B005FC852}"/>
              </a:ext>
            </a:extLst>
          </p:cNvPr>
          <p:cNvPicPr>
            <a:picLocks noChangeAspect="1"/>
          </p:cNvPicPr>
          <p:nvPr/>
        </p:nvPicPr>
        <p:blipFill>
          <a:blip r:embed="rId2"/>
          <a:stretch>
            <a:fillRect/>
          </a:stretch>
        </p:blipFill>
        <p:spPr>
          <a:xfrm>
            <a:off x="3371533" y="0"/>
            <a:ext cx="5448933" cy="6858000"/>
          </a:xfrm>
          <a:prstGeom prst="rect">
            <a:avLst/>
          </a:prstGeom>
        </p:spPr>
      </p:pic>
    </p:spTree>
    <p:extLst>
      <p:ext uri="{BB962C8B-B14F-4D97-AF65-F5344CB8AC3E}">
        <p14:creationId xmlns:p14="http://schemas.microsoft.com/office/powerpoint/2010/main" val="3239483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AC16-1885-4975-BBD3-292D866185A1}"/>
              </a:ext>
            </a:extLst>
          </p:cNvPr>
          <p:cNvSpPr txBox="1">
            <a:spLocks/>
          </p:cNvSpPr>
          <p:nvPr/>
        </p:nvSpPr>
        <p:spPr>
          <a:xfrm>
            <a:off x="4946307" y="410196"/>
            <a:ext cx="2299386" cy="7513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FFFF00"/>
                </a:solidFill>
                <a:latin typeface="Comic Sans MS" panose="030F0702030302020204" pitchFamily="66" charset="0"/>
              </a:rPr>
              <a:t>Results</a:t>
            </a:r>
          </a:p>
        </p:txBody>
      </p:sp>
      <p:pic>
        <p:nvPicPr>
          <p:cNvPr id="5" name="Picture 4">
            <a:extLst>
              <a:ext uri="{FF2B5EF4-FFF2-40B4-BE49-F238E27FC236}">
                <a16:creationId xmlns:a16="http://schemas.microsoft.com/office/drawing/2014/main" id="{09F086E7-5EE2-41C5-A730-FA13E67DD162}"/>
              </a:ext>
            </a:extLst>
          </p:cNvPr>
          <p:cNvPicPr>
            <a:picLocks noChangeAspect="1"/>
          </p:cNvPicPr>
          <p:nvPr/>
        </p:nvPicPr>
        <p:blipFill>
          <a:blip r:embed="rId2"/>
          <a:stretch>
            <a:fillRect/>
          </a:stretch>
        </p:blipFill>
        <p:spPr>
          <a:xfrm>
            <a:off x="3155841" y="1239743"/>
            <a:ext cx="5880317" cy="5346408"/>
          </a:xfrm>
          <a:prstGeom prst="rect">
            <a:avLst/>
          </a:prstGeom>
        </p:spPr>
      </p:pic>
    </p:spTree>
    <p:extLst>
      <p:ext uri="{BB962C8B-B14F-4D97-AF65-F5344CB8AC3E}">
        <p14:creationId xmlns:p14="http://schemas.microsoft.com/office/powerpoint/2010/main" val="28988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809FA-C336-4D7F-A7E8-FDCBD3C89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991" y="0"/>
            <a:ext cx="9433009" cy="6858000"/>
          </a:xfrm>
          <a:prstGeom prst="rect">
            <a:avLst/>
          </a:prstGeom>
        </p:spPr>
      </p:pic>
    </p:spTree>
    <p:extLst>
      <p:ext uri="{BB962C8B-B14F-4D97-AF65-F5344CB8AC3E}">
        <p14:creationId xmlns:p14="http://schemas.microsoft.com/office/powerpoint/2010/main" val="394161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AAE3-2E2E-4CA7-B3CF-4B5B5373234B}"/>
              </a:ext>
            </a:extLst>
          </p:cNvPr>
          <p:cNvSpPr>
            <a:spLocks noGrp="1"/>
          </p:cNvSpPr>
          <p:nvPr>
            <p:ph type="title"/>
          </p:nvPr>
        </p:nvSpPr>
        <p:spPr/>
        <p:txBody>
          <a:bodyPr/>
          <a:lstStyle/>
          <a:p>
            <a:r>
              <a:rPr lang="en-US" dirty="0">
                <a:solidFill>
                  <a:srgbClr val="FFFF00"/>
                </a:solidFill>
                <a:latin typeface="Comic Sans MS" panose="030F0702030302020204" pitchFamily="66" charset="0"/>
              </a:rPr>
              <a:t>Need for Such Model</a:t>
            </a:r>
            <a:endParaRPr lang="en-IN" dirty="0">
              <a:solidFill>
                <a:srgbClr val="FFFF00"/>
              </a:solidFill>
              <a:latin typeface="Comic Sans MS" panose="030F0702030302020204" pitchFamily="66" charset="0"/>
            </a:endParaRPr>
          </a:p>
        </p:txBody>
      </p:sp>
      <p:sp>
        <p:nvSpPr>
          <p:cNvPr id="3" name="Title 1">
            <a:extLst>
              <a:ext uri="{FF2B5EF4-FFF2-40B4-BE49-F238E27FC236}">
                <a16:creationId xmlns:a16="http://schemas.microsoft.com/office/drawing/2014/main" id="{76120AC4-C824-4EE8-9FCB-C646C712BC86}"/>
              </a:ext>
            </a:extLst>
          </p:cNvPr>
          <p:cNvSpPr txBox="1">
            <a:spLocks/>
          </p:cNvSpPr>
          <p:nvPr/>
        </p:nvSpPr>
        <p:spPr>
          <a:xfrm>
            <a:off x="838200" y="1777914"/>
            <a:ext cx="10515600" cy="434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sp>
        <p:nvSpPr>
          <p:cNvPr id="4" name="Subtitle 2">
            <a:extLst>
              <a:ext uri="{FF2B5EF4-FFF2-40B4-BE49-F238E27FC236}">
                <a16:creationId xmlns:a16="http://schemas.microsoft.com/office/drawing/2014/main" id="{528F9AD9-07D9-40D3-803C-E47249C9201D}"/>
              </a:ext>
            </a:extLst>
          </p:cNvPr>
          <p:cNvSpPr txBox="1">
            <a:spLocks/>
          </p:cNvSpPr>
          <p:nvPr/>
        </p:nvSpPr>
        <p:spPr>
          <a:xfrm>
            <a:off x="838200" y="2069800"/>
            <a:ext cx="9144000" cy="3408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Disinformation and fake news have posed detrimental effects on individuals and society in recent years, attracting broad attention to fake news detection. The majority of existing fake news detection algorithms focus on mining news content and/or the surrounding exogenous context for discovering deceptive signals; while the endogenous preference of a user when he/she decides to spread a piece of fake news or not is ignored</a:t>
            </a:r>
            <a:endParaRPr lang="en-IN" dirty="0"/>
          </a:p>
        </p:txBody>
      </p:sp>
    </p:spTree>
    <p:extLst>
      <p:ext uri="{BB962C8B-B14F-4D97-AF65-F5344CB8AC3E}">
        <p14:creationId xmlns:p14="http://schemas.microsoft.com/office/powerpoint/2010/main" val="265445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7F9A-8CB3-4041-87E9-729BE33103BF}"/>
              </a:ext>
            </a:extLst>
          </p:cNvPr>
          <p:cNvSpPr>
            <a:spLocks noGrp="1"/>
          </p:cNvSpPr>
          <p:nvPr>
            <p:ph type="title"/>
          </p:nvPr>
        </p:nvSpPr>
        <p:spPr/>
        <p:txBody>
          <a:bodyPr/>
          <a:lstStyle/>
          <a:p>
            <a:r>
              <a:rPr lang="en-US" b="1" dirty="0">
                <a:solidFill>
                  <a:srgbClr val="FFFF00"/>
                </a:solidFill>
                <a:latin typeface="Comic Sans MS" panose="030F0702030302020204" pitchFamily="66" charset="0"/>
              </a:rPr>
              <a:t>Advantages and Disadvantages of Fake News</a:t>
            </a:r>
            <a:endParaRPr lang="en-IN" dirty="0">
              <a:solidFill>
                <a:srgbClr val="FFFF00"/>
              </a:solidFill>
              <a:latin typeface="Comic Sans MS" panose="030F0702030302020204" pitchFamily="66" charset="0"/>
            </a:endParaRPr>
          </a:p>
        </p:txBody>
      </p:sp>
      <p:sp>
        <p:nvSpPr>
          <p:cNvPr id="3" name="Text Placeholder 2">
            <a:extLst>
              <a:ext uri="{FF2B5EF4-FFF2-40B4-BE49-F238E27FC236}">
                <a16:creationId xmlns:a16="http://schemas.microsoft.com/office/drawing/2014/main" id="{458CFCAA-68DF-4E17-BE7C-9CA25A95F03E}"/>
              </a:ext>
            </a:extLst>
          </p:cNvPr>
          <p:cNvSpPr>
            <a:spLocks noGrp="1"/>
          </p:cNvSpPr>
          <p:nvPr>
            <p:ph type="body" idx="1"/>
          </p:nvPr>
        </p:nvSpPr>
        <p:spPr/>
        <p:txBody>
          <a:bodyPr/>
          <a:lstStyle/>
          <a:p>
            <a:r>
              <a:rPr lang="en-US" dirty="0">
                <a:solidFill>
                  <a:srgbClr val="FFFF00"/>
                </a:solidFill>
              </a:rPr>
              <a:t>Advantages</a:t>
            </a:r>
            <a:endParaRPr lang="en-IN" dirty="0">
              <a:solidFill>
                <a:srgbClr val="FFFF00"/>
              </a:solidFill>
            </a:endParaRPr>
          </a:p>
        </p:txBody>
      </p:sp>
      <p:sp>
        <p:nvSpPr>
          <p:cNvPr id="4" name="Content Placeholder 3">
            <a:extLst>
              <a:ext uri="{FF2B5EF4-FFF2-40B4-BE49-F238E27FC236}">
                <a16:creationId xmlns:a16="http://schemas.microsoft.com/office/drawing/2014/main" id="{EF047E33-A80E-4242-A25D-1047B110A533}"/>
              </a:ext>
            </a:extLst>
          </p:cNvPr>
          <p:cNvSpPr>
            <a:spLocks noGrp="1"/>
          </p:cNvSpPr>
          <p:nvPr>
            <p:ph sz="half" idx="2"/>
          </p:nvPr>
        </p:nvSpPr>
        <p:spPr/>
        <p:txBody>
          <a:bodyPr/>
          <a:lstStyle/>
          <a:p>
            <a:r>
              <a:rPr lang="en-US" b="1" dirty="0"/>
              <a:t>Advertisers take the Advantages of Fake News</a:t>
            </a:r>
          </a:p>
          <a:p>
            <a:r>
              <a:rPr lang="en-US" b="1" dirty="0"/>
              <a:t>Influencers also take benefits of Fake News</a:t>
            </a:r>
          </a:p>
          <a:p>
            <a:r>
              <a:rPr lang="en-IN" b="1" dirty="0"/>
              <a:t>Political Warfare</a:t>
            </a:r>
          </a:p>
          <a:p>
            <a:r>
              <a:rPr lang="en-IN" b="1" dirty="0"/>
              <a:t>Fun and Entertainment</a:t>
            </a:r>
          </a:p>
          <a:p>
            <a:endParaRPr lang="en-US" b="1" dirty="0"/>
          </a:p>
          <a:p>
            <a:endParaRPr lang="en-IN" dirty="0"/>
          </a:p>
        </p:txBody>
      </p:sp>
      <p:sp>
        <p:nvSpPr>
          <p:cNvPr id="5" name="Text Placeholder 4">
            <a:extLst>
              <a:ext uri="{FF2B5EF4-FFF2-40B4-BE49-F238E27FC236}">
                <a16:creationId xmlns:a16="http://schemas.microsoft.com/office/drawing/2014/main" id="{5CEA0311-5B4A-4D5C-9DD8-847640F4051A}"/>
              </a:ext>
            </a:extLst>
          </p:cNvPr>
          <p:cNvSpPr>
            <a:spLocks noGrp="1"/>
          </p:cNvSpPr>
          <p:nvPr>
            <p:ph type="body" sz="quarter" idx="3"/>
          </p:nvPr>
        </p:nvSpPr>
        <p:spPr/>
        <p:txBody>
          <a:bodyPr/>
          <a:lstStyle/>
          <a:p>
            <a:r>
              <a:rPr lang="en-US" dirty="0">
                <a:solidFill>
                  <a:srgbClr val="FFFF00"/>
                </a:solidFill>
              </a:rPr>
              <a:t>Disadvantages</a:t>
            </a:r>
            <a:endParaRPr lang="en-IN" dirty="0">
              <a:solidFill>
                <a:srgbClr val="FFFF00"/>
              </a:solidFill>
            </a:endParaRPr>
          </a:p>
        </p:txBody>
      </p:sp>
      <p:sp>
        <p:nvSpPr>
          <p:cNvPr id="6" name="Content Placeholder 5">
            <a:extLst>
              <a:ext uri="{FF2B5EF4-FFF2-40B4-BE49-F238E27FC236}">
                <a16:creationId xmlns:a16="http://schemas.microsoft.com/office/drawing/2014/main" id="{24351272-ED3A-4F01-9D9A-F96DB30DABD1}"/>
              </a:ext>
            </a:extLst>
          </p:cNvPr>
          <p:cNvSpPr>
            <a:spLocks noGrp="1"/>
          </p:cNvSpPr>
          <p:nvPr>
            <p:ph sz="quarter" idx="4"/>
          </p:nvPr>
        </p:nvSpPr>
        <p:spPr/>
        <p:txBody>
          <a:bodyPr/>
          <a:lstStyle/>
          <a:p>
            <a:r>
              <a:rPr lang="en-IN" b="1" dirty="0"/>
              <a:t>Change in Public Opinion</a:t>
            </a:r>
          </a:p>
          <a:p>
            <a:r>
              <a:rPr lang="en-US" b="1" dirty="0"/>
              <a:t>Defamation is among the disadvantages of fake news</a:t>
            </a:r>
          </a:p>
          <a:p>
            <a:r>
              <a:rPr lang="en-IN" b="1" dirty="0"/>
              <a:t>False Perception</a:t>
            </a:r>
          </a:p>
          <a:p>
            <a:r>
              <a:rPr lang="en-US" b="1" dirty="0"/>
              <a:t>Fake News may lead to Social Unrest</a:t>
            </a:r>
          </a:p>
          <a:p>
            <a:r>
              <a:rPr lang="en-IN" b="1" dirty="0"/>
              <a:t>Fake News Cost lives</a:t>
            </a:r>
          </a:p>
          <a:p>
            <a:endParaRPr lang="en-IN" dirty="0"/>
          </a:p>
        </p:txBody>
      </p:sp>
    </p:spTree>
    <p:extLst>
      <p:ext uri="{BB962C8B-B14F-4D97-AF65-F5344CB8AC3E}">
        <p14:creationId xmlns:p14="http://schemas.microsoft.com/office/powerpoint/2010/main" val="3846315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00C89-3BAE-4C3E-BFD6-90D9F3E2E8BB}"/>
              </a:ext>
            </a:extLst>
          </p:cNvPr>
          <p:cNvSpPr>
            <a:spLocks noGrp="1"/>
          </p:cNvSpPr>
          <p:nvPr>
            <p:ph type="title"/>
          </p:nvPr>
        </p:nvSpPr>
        <p:spPr/>
        <p:txBody>
          <a:bodyPr/>
          <a:lstStyle/>
          <a:p>
            <a:r>
              <a:rPr lang="en-IN" b="1" dirty="0">
                <a:solidFill>
                  <a:srgbClr val="FFFF00"/>
                </a:solidFill>
                <a:latin typeface="Comic Sans MS" panose="030F0702030302020204" pitchFamily="66" charset="0"/>
              </a:rPr>
              <a:t>What is a Graph?</a:t>
            </a:r>
            <a:endParaRPr lang="en-US" dirty="0">
              <a:solidFill>
                <a:srgbClr val="FFFF00"/>
              </a:solidFill>
              <a:latin typeface="Comic Sans MS" panose="030F0702030302020204" pitchFamily="66" charset="0"/>
            </a:endParaRPr>
          </a:p>
        </p:txBody>
      </p:sp>
      <p:sp>
        <p:nvSpPr>
          <p:cNvPr id="3" name="Subtitle 2">
            <a:extLst>
              <a:ext uri="{FF2B5EF4-FFF2-40B4-BE49-F238E27FC236}">
                <a16:creationId xmlns:a16="http://schemas.microsoft.com/office/drawing/2014/main" id="{4CEC93BE-0B31-4434-A825-3A739B0D3D81}"/>
              </a:ext>
            </a:extLst>
          </p:cNvPr>
          <p:cNvSpPr txBox="1">
            <a:spLocks/>
          </p:cNvSpPr>
          <p:nvPr/>
        </p:nvSpPr>
        <p:spPr>
          <a:xfrm>
            <a:off x="838200" y="2069800"/>
            <a:ext cx="9144000" cy="3408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sp>
        <p:nvSpPr>
          <p:cNvPr id="4" name="Subtitle 2">
            <a:extLst>
              <a:ext uri="{FF2B5EF4-FFF2-40B4-BE49-F238E27FC236}">
                <a16:creationId xmlns:a16="http://schemas.microsoft.com/office/drawing/2014/main" id="{07142742-0348-4970-8C58-E6A1E475B50A}"/>
              </a:ext>
            </a:extLst>
          </p:cNvPr>
          <p:cNvSpPr txBox="1">
            <a:spLocks/>
          </p:cNvSpPr>
          <p:nvPr/>
        </p:nvSpPr>
        <p:spPr>
          <a:xfrm>
            <a:off x="838200" y="1724819"/>
            <a:ext cx="9144000" cy="3408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Graph is the type of data structure that contains nodes and edges. A node can be a person, place, or thing, and the edges define the relationship between nodes. The edges can be directed and undirected based on directional dependencies. In the example below, the blue circles are nodes, and the arrows are edges. The direction of edges defines dependencies between two nodes. </a:t>
            </a:r>
          </a:p>
        </p:txBody>
      </p:sp>
      <p:pic>
        <p:nvPicPr>
          <p:cNvPr id="6" name="Picture 5">
            <a:extLst>
              <a:ext uri="{FF2B5EF4-FFF2-40B4-BE49-F238E27FC236}">
                <a16:creationId xmlns:a16="http://schemas.microsoft.com/office/drawing/2014/main" id="{237D4F4A-CC2D-46CE-B2CF-11DFB17E0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132" y="4596100"/>
            <a:ext cx="1948135" cy="1633766"/>
          </a:xfrm>
          <a:prstGeom prst="rect">
            <a:avLst/>
          </a:prstGeom>
        </p:spPr>
      </p:pic>
    </p:spTree>
    <p:extLst>
      <p:ext uri="{BB962C8B-B14F-4D97-AF65-F5344CB8AC3E}">
        <p14:creationId xmlns:p14="http://schemas.microsoft.com/office/powerpoint/2010/main" val="1978429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35EC-F235-4D49-9E70-CDAA5D7CE1DB}"/>
              </a:ext>
            </a:extLst>
          </p:cNvPr>
          <p:cNvSpPr>
            <a:spLocks noGrp="1"/>
          </p:cNvSpPr>
          <p:nvPr>
            <p:ph type="title"/>
          </p:nvPr>
        </p:nvSpPr>
        <p:spPr/>
        <p:txBody>
          <a:bodyPr/>
          <a:lstStyle/>
          <a:p>
            <a:r>
              <a:rPr lang="en-US" b="1" dirty="0">
                <a:solidFill>
                  <a:srgbClr val="FFFF00"/>
                </a:solidFill>
                <a:latin typeface="Comic Sans MS" panose="030F0702030302020204" pitchFamily="66" charset="0"/>
              </a:rPr>
              <a:t>What is a Graph Neural Network (GNN)?</a:t>
            </a:r>
            <a:endParaRPr lang="en-IN" dirty="0">
              <a:solidFill>
                <a:srgbClr val="FFFF00"/>
              </a:solidFill>
              <a:latin typeface="Comic Sans MS" panose="030F0702030302020204" pitchFamily="66" charset="0"/>
            </a:endParaRPr>
          </a:p>
        </p:txBody>
      </p:sp>
      <p:sp>
        <p:nvSpPr>
          <p:cNvPr id="3" name="Subtitle 2">
            <a:extLst>
              <a:ext uri="{FF2B5EF4-FFF2-40B4-BE49-F238E27FC236}">
                <a16:creationId xmlns:a16="http://schemas.microsoft.com/office/drawing/2014/main" id="{A35591A0-84DD-4573-92E2-1954E2952150}"/>
              </a:ext>
            </a:extLst>
          </p:cNvPr>
          <p:cNvSpPr txBox="1">
            <a:spLocks/>
          </p:cNvSpPr>
          <p:nvPr/>
        </p:nvSpPr>
        <p:spPr>
          <a:xfrm>
            <a:off x="838200" y="1724819"/>
            <a:ext cx="9144000" cy="2039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Graph Neural Networks are special types of neural networks capable of working with a graph data structure. They are highly influenced by Convolutional Neural Networks (CNNs) and graph embedding. GNNs are used in predicting nodes, edges, and graph-based tasks. </a:t>
            </a:r>
          </a:p>
        </p:txBody>
      </p:sp>
      <p:pic>
        <p:nvPicPr>
          <p:cNvPr id="4" name="Picture 3">
            <a:extLst>
              <a:ext uri="{FF2B5EF4-FFF2-40B4-BE49-F238E27FC236}">
                <a16:creationId xmlns:a16="http://schemas.microsoft.com/office/drawing/2014/main" id="{CEC60EDA-FA22-430E-96AE-13CB71491724}"/>
              </a:ext>
            </a:extLst>
          </p:cNvPr>
          <p:cNvPicPr>
            <a:picLocks noChangeAspect="1"/>
          </p:cNvPicPr>
          <p:nvPr/>
        </p:nvPicPr>
        <p:blipFill>
          <a:blip r:embed="rId2"/>
          <a:stretch>
            <a:fillRect/>
          </a:stretch>
        </p:blipFill>
        <p:spPr>
          <a:xfrm>
            <a:off x="3023930" y="3798823"/>
            <a:ext cx="6391275" cy="2962275"/>
          </a:xfrm>
          <a:prstGeom prst="rect">
            <a:avLst/>
          </a:prstGeom>
        </p:spPr>
      </p:pic>
    </p:spTree>
    <p:extLst>
      <p:ext uri="{BB962C8B-B14F-4D97-AF65-F5344CB8AC3E}">
        <p14:creationId xmlns:p14="http://schemas.microsoft.com/office/powerpoint/2010/main" val="364181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31F-3950-476E-82C9-3667624B96B5}"/>
              </a:ext>
            </a:extLst>
          </p:cNvPr>
          <p:cNvSpPr>
            <a:spLocks noGrp="1"/>
          </p:cNvSpPr>
          <p:nvPr>
            <p:ph type="title"/>
          </p:nvPr>
        </p:nvSpPr>
        <p:spPr/>
        <p:txBody>
          <a:bodyPr/>
          <a:lstStyle/>
          <a:p>
            <a:r>
              <a:rPr lang="en-US" dirty="0">
                <a:solidFill>
                  <a:srgbClr val="FFFF00"/>
                </a:solidFill>
                <a:latin typeface="Comic Sans MS" panose="030F0702030302020204" pitchFamily="66" charset="0"/>
              </a:rPr>
              <a:t>Why GNN?</a:t>
            </a:r>
            <a:endParaRPr lang="en-IN" dirty="0">
              <a:solidFill>
                <a:srgbClr val="FFFF00"/>
              </a:solidFill>
              <a:latin typeface="Comic Sans MS" panose="030F0702030302020204" pitchFamily="66" charset="0"/>
            </a:endParaRPr>
          </a:p>
        </p:txBody>
      </p:sp>
      <p:sp>
        <p:nvSpPr>
          <p:cNvPr id="3" name="Subtitle 2">
            <a:extLst>
              <a:ext uri="{FF2B5EF4-FFF2-40B4-BE49-F238E27FC236}">
                <a16:creationId xmlns:a16="http://schemas.microsoft.com/office/drawing/2014/main" id="{EB084B6E-63FE-4219-82C1-32D76C3CB3B0}"/>
              </a:ext>
            </a:extLst>
          </p:cNvPr>
          <p:cNvSpPr txBox="1">
            <a:spLocks/>
          </p:cNvSpPr>
          <p:nvPr/>
        </p:nvSpPr>
        <p:spPr>
          <a:xfrm>
            <a:off x="838200" y="1724819"/>
            <a:ext cx="9144000" cy="4066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Although significant effort has been applied to fact-checking, the prevalence of fake news over social media, which has profound impact on justice, public trust and our society, remains a serious problem</a:t>
            </a:r>
          </a:p>
          <a:p>
            <a:pPr marL="0" indent="0">
              <a:buNone/>
            </a:pPr>
            <a:endParaRPr lang="en-US" dirty="0"/>
          </a:p>
          <a:p>
            <a:pPr marL="0" indent="0">
              <a:buNone/>
            </a:pPr>
            <a:r>
              <a:rPr lang="en-US" dirty="0"/>
              <a:t> In particular, we concentrate on two questions: </a:t>
            </a:r>
          </a:p>
          <a:p>
            <a:pPr marL="0" indent="0">
              <a:buNone/>
            </a:pPr>
            <a:r>
              <a:rPr lang="en-US" dirty="0"/>
              <a:t>(1) Without relying on any text information, e.g., tweet content, replies and user descriptions, how accurately can GNNs identify fake news? </a:t>
            </a:r>
          </a:p>
        </p:txBody>
      </p:sp>
    </p:spTree>
    <p:extLst>
      <p:ext uri="{BB962C8B-B14F-4D97-AF65-F5344CB8AC3E}">
        <p14:creationId xmlns:p14="http://schemas.microsoft.com/office/powerpoint/2010/main" val="305310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E1E8-BC34-46AC-A7AA-BA014EC32784}"/>
              </a:ext>
            </a:extLst>
          </p:cNvPr>
          <p:cNvSpPr>
            <a:spLocks noGrp="1"/>
          </p:cNvSpPr>
          <p:nvPr>
            <p:ph type="title"/>
          </p:nvPr>
        </p:nvSpPr>
        <p:spPr/>
        <p:txBody>
          <a:bodyPr/>
          <a:lstStyle/>
          <a:p>
            <a:r>
              <a:rPr lang="en-US" dirty="0">
                <a:solidFill>
                  <a:srgbClr val="FFFF00"/>
                </a:solidFill>
                <a:latin typeface="Comic Sans MS" panose="030F0702030302020204" pitchFamily="66" charset="0"/>
              </a:rPr>
              <a:t>About the Dataset</a:t>
            </a:r>
            <a:endParaRPr lang="en-IN" dirty="0">
              <a:solidFill>
                <a:srgbClr val="FFFF00"/>
              </a:solidFill>
              <a:latin typeface="Comic Sans MS" panose="030F0702030302020204" pitchFamily="66" charset="0"/>
            </a:endParaRPr>
          </a:p>
        </p:txBody>
      </p:sp>
      <p:sp>
        <p:nvSpPr>
          <p:cNvPr id="3" name="Subtitle 2">
            <a:extLst>
              <a:ext uri="{FF2B5EF4-FFF2-40B4-BE49-F238E27FC236}">
                <a16:creationId xmlns:a16="http://schemas.microsoft.com/office/drawing/2014/main" id="{F4094605-48CD-465F-BC95-B2EF03633A45}"/>
              </a:ext>
            </a:extLst>
          </p:cNvPr>
          <p:cNvSpPr txBox="1">
            <a:spLocks/>
          </p:cNvSpPr>
          <p:nvPr/>
        </p:nvSpPr>
        <p:spPr>
          <a:xfrm>
            <a:off x="838200" y="1724819"/>
            <a:ext cx="9144000" cy="4066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pic>
        <p:nvPicPr>
          <p:cNvPr id="4" name="Picture 3">
            <a:extLst>
              <a:ext uri="{FF2B5EF4-FFF2-40B4-BE49-F238E27FC236}">
                <a16:creationId xmlns:a16="http://schemas.microsoft.com/office/drawing/2014/main" id="{F461798C-C03F-42F9-B630-5CEDB5676A66}"/>
              </a:ext>
            </a:extLst>
          </p:cNvPr>
          <p:cNvPicPr>
            <a:picLocks noChangeAspect="1"/>
          </p:cNvPicPr>
          <p:nvPr/>
        </p:nvPicPr>
        <p:blipFill>
          <a:blip r:embed="rId2"/>
          <a:stretch>
            <a:fillRect/>
          </a:stretch>
        </p:blipFill>
        <p:spPr>
          <a:xfrm>
            <a:off x="7849503" y="1009135"/>
            <a:ext cx="2381891" cy="5848865"/>
          </a:xfrm>
          <a:prstGeom prst="rect">
            <a:avLst/>
          </a:prstGeom>
        </p:spPr>
      </p:pic>
      <p:sp>
        <p:nvSpPr>
          <p:cNvPr id="5" name="Subtitle 2">
            <a:extLst>
              <a:ext uri="{FF2B5EF4-FFF2-40B4-BE49-F238E27FC236}">
                <a16:creationId xmlns:a16="http://schemas.microsoft.com/office/drawing/2014/main" id="{75562A80-A480-47A4-8AD1-BBFC84A14FFC}"/>
              </a:ext>
            </a:extLst>
          </p:cNvPr>
          <p:cNvSpPr txBox="1">
            <a:spLocks/>
          </p:cNvSpPr>
          <p:nvPr/>
        </p:nvSpPr>
        <p:spPr>
          <a:xfrm>
            <a:off x="990600" y="1877219"/>
            <a:ext cx="6332838" cy="4066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news_articles</a:t>
            </a:r>
            <a:r>
              <a:rPr lang="en-US" sz="1400" dirty="0"/>
              <a:t> : This option downloads the news articles for the dataset.</a:t>
            </a:r>
          </a:p>
          <a:p>
            <a:r>
              <a:rPr lang="en-US" sz="1400" b="1" dirty="0"/>
              <a:t>tweets</a:t>
            </a:r>
            <a:r>
              <a:rPr lang="en-US" sz="1400" dirty="0"/>
              <a:t> : This option downloads tweets objects posted sharing the news in Twitter. This makes use of Twitter API to download tweets.</a:t>
            </a:r>
          </a:p>
          <a:p>
            <a:r>
              <a:rPr lang="en-US" sz="1400" b="1" dirty="0"/>
              <a:t>retweets</a:t>
            </a:r>
            <a:r>
              <a:rPr lang="en-US" sz="1400" dirty="0"/>
              <a:t>: This option allows to download the retweets of the tweets provided in the dataset.</a:t>
            </a:r>
          </a:p>
          <a:p>
            <a:r>
              <a:rPr lang="en-US" sz="1400" b="1" dirty="0" err="1"/>
              <a:t>user_profile</a:t>
            </a:r>
            <a:r>
              <a:rPr lang="en-US" sz="1400" dirty="0"/>
              <a:t>: This option allows to download the user profile information of the users involved in tweets. To download user profiles, tweet objects need to be downloaded first in order to identify users involved in tweets.</a:t>
            </a:r>
          </a:p>
          <a:p>
            <a:r>
              <a:rPr lang="en-US" sz="1400" b="1" dirty="0" err="1"/>
              <a:t>user_timeline_tweets</a:t>
            </a:r>
            <a:r>
              <a:rPr lang="en-US" sz="1400" dirty="0"/>
              <a:t>: This option allows to download </a:t>
            </a:r>
            <a:r>
              <a:rPr lang="en-US" sz="1400" dirty="0" err="1"/>
              <a:t>upto</a:t>
            </a:r>
            <a:r>
              <a:rPr lang="en-US" sz="1400" dirty="0"/>
              <a:t> 200 recent tweets from the user timeline. To download user's recent tweets, tweet objects needs to be downloaded first in order to identify users involved in tweets.</a:t>
            </a:r>
          </a:p>
          <a:p>
            <a:r>
              <a:rPr lang="en-US" sz="1400" b="1" dirty="0" err="1"/>
              <a:t>user_followers</a:t>
            </a:r>
            <a:r>
              <a:rPr lang="en-US" sz="1400" dirty="0"/>
              <a:t>: This option allows to download the user followers ids of the users involved in tweets. To download user followers ids, tweet objects need to be downloaded first in order to identify users involved in tweets.</a:t>
            </a:r>
          </a:p>
          <a:p>
            <a:r>
              <a:rPr lang="en-US" sz="1400" b="1" dirty="0" err="1"/>
              <a:t>user_following</a:t>
            </a:r>
            <a:r>
              <a:rPr lang="en-US" sz="1400" dirty="0"/>
              <a:t>: This option allows to download the user following ids of the users involved in tweets. To download user's following ids, tweet objects needs to be downloaded first in order to identify users involved in tweets.</a:t>
            </a:r>
          </a:p>
          <a:p>
            <a:pPr marL="0" indent="0">
              <a:buNone/>
            </a:pPr>
            <a:r>
              <a:rPr lang="en-US" dirty="0"/>
              <a:t> </a:t>
            </a:r>
          </a:p>
        </p:txBody>
      </p:sp>
      <p:sp>
        <p:nvSpPr>
          <p:cNvPr id="6" name="Subtitle 2">
            <a:extLst>
              <a:ext uri="{FF2B5EF4-FFF2-40B4-BE49-F238E27FC236}">
                <a16:creationId xmlns:a16="http://schemas.microsoft.com/office/drawing/2014/main" id="{A8A8305E-515F-42A0-9760-59D858317DB1}"/>
              </a:ext>
            </a:extLst>
          </p:cNvPr>
          <p:cNvSpPr txBox="1">
            <a:spLocks/>
          </p:cNvSpPr>
          <p:nvPr/>
        </p:nvSpPr>
        <p:spPr>
          <a:xfrm>
            <a:off x="990600" y="6227204"/>
            <a:ext cx="5686168" cy="531341"/>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C00000"/>
                </a:solidFill>
              </a:rPr>
              <a:t>Link : https://github.com/KaiDMML/FakeNewsNet</a:t>
            </a:r>
            <a:endParaRPr lang="en-IN" dirty="0">
              <a:solidFill>
                <a:srgbClr val="C00000"/>
              </a:solidFill>
            </a:endParaRPr>
          </a:p>
        </p:txBody>
      </p:sp>
    </p:spTree>
    <p:extLst>
      <p:ext uri="{BB962C8B-B14F-4D97-AF65-F5344CB8AC3E}">
        <p14:creationId xmlns:p14="http://schemas.microsoft.com/office/powerpoint/2010/main" val="20181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5F1C-AA9F-47E1-9FA6-80412842A3FB}"/>
              </a:ext>
            </a:extLst>
          </p:cNvPr>
          <p:cNvSpPr>
            <a:spLocks noGrp="1"/>
          </p:cNvSpPr>
          <p:nvPr>
            <p:ph type="title"/>
          </p:nvPr>
        </p:nvSpPr>
        <p:spPr>
          <a:xfrm>
            <a:off x="3796613" y="2766218"/>
            <a:ext cx="4598773" cy="1325563"/>
          </a:xfrm>
        </p:spPr>
        <p:txBody>
          <a:bodyPr/>
          <a:lstStyle/>
          <a:p>
            <a:r>
              <a:rPr lang="en-IN" dirty="0">
                <a:solidFill>
                  <a:srgbClr val="FFFF00"/>
                </a:solidFill>
                <a:latin typeface="Comic Sans MS" panose="030F0702030302020204" pitchFamily="66" charset="0"/>
              </a:rPr>
              <a:t>Implementation</a:t>
            </a:r>
          </a:p>
        </p:txBody>
      </p:sp>
    </p:spTree>
    <p:extLst>
      <p:ext uri="{BB962C8B-B14F-4D97-AF65-F5344CB8AC3E}">
        <p14:creationId xmlns:p14="http://schemas.microsoft.com/office/powerpoint/2010/main" val="31946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1B43E-6CE1-49DE-BC64-7D7EF55AA2F1}"/>
              </a:ext>
            </a:extLst>
          </p:cNvPr>
          <p:cNvPicPr>
            <a:picLocks noChangeAspect="1"/>
          </p:cNvPicPr>
          <p:nvPr/>
        </p:nvPicPr>
        <p:blipFill>
          <a:blip r:embed="rId2"/>
          <a:stretch>
            <a:fillRect/>
          </a:stretch>
        </p:blipFill>
        <p:spPr>
          <a:xfrm>
            <a:off x="2326069" y="279648"/>
            <a:ext cx="7539861" cy="6298704"/>
          </a:xfrm>
          <a:prstGeom prst="rect">
            <a:avLst/>
          </a:prstGeom>
        </p:spPr>
      </p:pic>
    </p:spTree>
    <p:extLst>
      <p:ext uri="{BB962C8B-B14F-4D97-AF65-F5344CB8AC3E}">
        <p14:creationId xmlns:p14="http://schemas.microsoft.com/office/powerpoint/2010/main" val="24722845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40</TotalTime>
  <Words>597</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Comic Sans MS</vt:lpstr>
      <vt:lpstr>Office Theme</vt:lpstr>
      <vt:lpstr>Fraud News Detection with  GNN </vt:lpstr>
      <vt:lpstr>Need for Such Model</vt:lpstr>
      <vt:lpstr>Advantages and Disadvantages of Fake News</vt:lpstr>
      <vt:lpstr>What is a Graph?</vt:lpstr>
      <vt:lpstr>What is a Graph Neural Network (GNN)?</vt:lpstr>
      <vt:lpstr>Why GNN?</vt:lpstr>
      <vt:lpstr>About the Dataset</vt:lpstr>
      <vt:lpstr>Implementation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News Detection with  GNN</dc:title>
  <dc:creator>Yash</dc:creator>
  <cp:lastModifiedBy>Yash</cp:lastModifiedBy>
  <cp:revision>5</cp:revision>
  <dcterms:created xsi:type="dcterms:W3CDTF">2022-11-07T19:56:58Z</dcterms:created>
  <dcterms:modified xsi:type="dcterms:W3CDTF">2022-11-07T20:37:09Z</dcterms:modified>
</cp:coreProperties>
</file>